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0" r:id="rId4"/>
    <p:sldId id="269" r:id="rId5"/>
    <p:sldId id="273" r:id="rId6"/>
    <p:sldId id="259" r:id="rId7"/>
    <p:sldId id="272" r:id="rId8"/>
    <p:sldId id="271" r:id="rId9"/>
    <p:sldId id="267" r:id="rId10"/>
    <p:sldId id="268" r:id="rId11"/>
    <p:sldId id="266" r:id="rId12"/>
    <p:sldId id="265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8CB39-A5C6-412A-A0AF-B8848B137F19}" type="datetimeFigureOut">
              <a:rPr lang="tr-TR" smtClean="0"/>
              <a:pPr/>
              <a:t>11.02.2023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69FB3-E0C0-4017-8523-B120DCF2FAD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93A-1B14-409D-9621-706A5E387922}" type="datetimeFigureOut">
              <a:rPr lang="tr-TR" smtClean="0"/>
              <a:pPr/>
              <a:t>11.02.2023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3C2-A8FC-4DD0-A389-BAC501FE11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93A-1B14-409D-9621-706A5E387922}" type="datetimeFigureOut">
              <a:rPr lang="tr-TR" smtClean="0"/>
              <a:pPr/>
              <a:t>11.02.2023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3C2-A8FC-4DD0-A389-BAC501FE11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93A-1B14-409D-9621-706A5E387922}" type="datetimeFigureOut">
              <a:rPr lang="tr-TR" smtClean="0"/>
              <a:pPr/>
              <a:t>11.02.2023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3C2-A8FC-4DD0-A389-BAC501FE11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93A-1B14-409D-9621-706A5E387922}" type="datetimeFigureOut">
              <a:rPr lang="tr-TR" smtClean="0"/>
              <a:pPr/>
              <a:t>11.02.2023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3C2-A8FC-4DD0-A389-BAC501FE11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93A-1B14-409D-9621-706A5E387922}" type="datetimeFigureOut">
              <a:rPr lang="tr-TR" smtClean="0"/>
              <a:pPr/>
              <a:t>11.02.2023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3C2-A8FC-4DD0-A389-BAC501FE11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93A-1B14-409D-9621-706A5E387922}" type="datetimeFigureOut">
              <a:rPr lang="tr-TR" smtClean="0"/>
              <a:pPr/>
              <a:t>11.02.2023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3C2-A8FC-4DD0-A389-BAC501FE11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93A-1B14-409D-9621-706A5E387922}" type="datetimeFigureOut">
              <a:rPr lang="tr-TR" smtClean="0"/>
              <a:pPr/>
              <a:t>11.02.2023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3C2-A8FC-4DD0-A389-BAC501FE11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93A-1B14-409D-9621-706A5E387922}" type="datetimeFigureOut">
              <a:rPr lang="tr-TR" smtClean="0"/>
              <a:pPr/>
              <a:t>11.02.2023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3C2-A8FC-4DD0-A389-BAC501FE11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93A-1B14-409D-9621-706A5E387922}" type="datetimeFigureOut">
              <a:rPr lang="tr-TR" smtClean="0"/>
              <a:pPr/>
              <a:t>11.02.2023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3C2-A8FC-4DD0-A389-BAC501FE11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93A-1B14-409D-9621-706A5E387922}" type="datetimeFigureOut">
              <a:rPr lang="tr-TR" smtClean="0"/>
              <a:pPr/>
              <a:t>11.02.2023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3C2-A8FC-4DD0-A389-BAC501FE11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93A-1B14-409D-9621-706A5E387922}" type="datetimeFigureOut">
              <a:rPr lang="tr-TR" smtClean="0"/>
              <a:pPr/>
              <a:t>11.02.2023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3C2-A8FC-4DD0-A389-BAC501FE11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E293A-1B14-409D-9621-706A5E387922}" type="datetimeFigureOut">
              <a:rPr lang="tr-TR" smtClean="0"/>
              <a:pPr/>
              <a:t>11.02.2023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793C2-A8FC-4DD0-A389-BAC501FE115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" TargetMode="External"/><Relationship Id="rId2" Type="http://schemas.openxmlformats.org/officeDocument/2006/relationships/hyperlink" Target="https://www.bilimterimleri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28662" y="3429000"/>
            <a:ext cx="7772400" cy="1470025"/>
          </a:xfrm>
          <a:ln w="5715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Bilimsel Çalışmalarda </a:t>
            </a:r>
            <a:br>
              <a:rPr lang="tr-TR" b="1" dirty="0" smtClean="0"/>
            </a:br>
            <a:r>
              <a:rPr lang="tr-TR" b="1" dirty="0" smtClean="0"/>
              <a:t>Başlık ve Anahtar Kelimeler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5" name="Picture 1" descr="C:\Users\lenovo\Documents\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2285984" cy="2000240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371" y="0"/>
            <a:ext cx="1748595" cy="2000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  <a:ln w="5715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dirty="0" smtClean="0"/>
              <a:t>3-5 adet anahtar kelime belirlenir.</a:t>
            </a:r>
          </a:p>
          <a:p>
            <a:r>
              <a:rPr lang="tr-TR" dirty="0" smtClean="0"/>
              <a:t>Anahtar kelimeler alfabetik sıraya göre yazılır</a:t>
            </a:r>
          </a:p>
          <a:p>
            <a:r>
              <a:rPr lang="tr-TR" dirty="0" smtClean="0"/>
              <a:t>Anahtar kelimeler </a:t>
            </a:r>
            <a:r>
              <a:rPr lang="tr-TR" dirty="0" err="1" smtClean="0"/>
              <a:t>Index</a:t>
            </a:r>
            <a:r>
              <a:rPr lang="tr-TR" dirty="0" smtClean="0"/>
              <a:t> </a:t>
            </a:r>
            <a:r>
              <a:rPr lang="tr-TR" dirty="0" err="1" smtClean="0"/>
              <a:t>Medicus</a:t>
            </a:r>
            <a:r>
              <a:rPr lang="tr-TR" dirty="0" smtClean="0"/>
              <a:t> ile uyumlu olmalıdır.</a:t>
            </a:r>
          </a:p>
          <a:p>
            <a:r>
              <a:rPr lang="tr-TR" dirty="0" smtClean="0"/>
              <a:t>Türkçe ve İngilizce olarak verilen anahtar kelimelerin aynı anlamı ifade etmesine de özen gösterilmelidir. </a:t>
            </a:r>
          </a:p>
          <a:p>
            <a:endParaRPr lang="tr-TR" dirty="0"/>
          </a:p>
        </p:txBody>
      </p:sp>
      <p:pic>
        <p:nvPicPr>
          <p:cNvPr id="4" name="Picture 1" descr="C:\Users\lenovo\Documents\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2285984" cy="200024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0"/>
            <a:ext cx="1785950" cy="1807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571744"/>
            <a:ext cx="8115328" cy="3143272"/>
          </a:xfrm>
          <a:ln w="57150"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Ulusal ve uluslararası tıbbi-biyolojik terim içeren ve sürekli güncellenen, makalelerin anahtar kelimelerinin seçilebileceği </a:t>
            </a:r>
            <a:r>
              <a:rPr lang="tr-TR" u="sng" dirty="0" smtClean="0"/>
              <a:t>tıbbi-biyolojik terimler dizinleri</a:t>
            </a:r>
            <a:r>
              <a:rPr lang="tr-TR" dirty="0" smtClean="0"/>
              <a:t> oluşturulmuştur.</a:t>
            </a:r>
          </a:p>
          <a:p>
            <a:r>
              <a:rPr lang="tr-TR" dirty="0" smtClean="0"/>
              <a:t> Anahtar kelime seçiminde bu dizinlerden faydalanmanız makalenizin </a:t>
            </a:r>
            <a:r>
              <a:rPr lang="tr-TR" u="sng" dirty="0" smtClean="0"/>
              <a:t>ulaşılabilirliğin</a:t>
            </a:r>
            <a:r>
              <a:rPr lang="tr-TR" dirty="0" smtClean="0"/>
              <a:t>i arttıracaktır.</a:t>
            </a:r>
          </a:p>
          <a:p>
            <a:endParaRPr lang="tr-TR" dirty="0"/>
          </a:p>
        </p:txBody>
      </p:sp>
      <p:pic>
        <p:nvPicPr>
          <p:cNvPr id="4" name="Picture 1" descr="C:\Users\lenovo\Documents\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2285984" cy="200024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079" y="71438"/>
            <a:ext cx="1764887" cy="17859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  <a:ln w="57150"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Konuya özgü ve yakın olan anahtar kelimeler arama motoru Türkçe anahtar kelimeler için Türkiye Bilim Terimleri (TBT) ve İngilizce anahtar kelimeler için 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Subject</a:t>
            </a:r>
            <a:r>
              <a:rPr lang="tr-TR" dirty="0" smtClean="0"/>
              <a:t> </a:t>
            </a:r>
            <a:r>
              <a:rPr lang="tr-TR" dirty="0" err="1" smtClean="0"/>
              <a:t>Headings</a:t>
            </a:r>
            <a:r>
              <a:rPr lang="tr-TR" dirty="0" smtClean="0"/>
              <a:t>(</a:t>
            </a:r>
            <a:r>
              <a:rPr lang="tr-TR" dirty="0" err="1" smtClean="0"/>
              <a:t>MeSH</a:t>
            </a:r>
            <a:r>
              <a:rPr lang="tr-TR" dirty="0" smtClean="0"/>
              <a:t>/) ile kolaylıkla bulunabilir. </a:t>
            </a:r>
          </a:p>
          <a:p>
            <a:endParaRPr lang="tr-TR" dirty="0" smtClean="0"/>
          </a:p>
          <a:p>
            <a:r>
              <a:rPr lang="tr-TR" u="sng" dirty="0" smtClean="0">
                <a:hlinkClick r:id="rId2"/>
              </a:rPr>
              <a:t>https://www.bilimterimleri.com</a:t>
            </a:r>
          </a:p>
          <a:p>
            <a:r>
              <a:rPr lang="tr-TR" dirty="0" smtClean="0">
                <a:hlinkClick r:id="rId3"/>
              </a:rPr>
              <a:t>https://www.ncbi.nlm.nih.gov</a:t>
            </a:r>
            <a:endParaRPr lang="tr-TR" dirty="0" smtClean="0"/>
          </a:p>
          <a:p>
            <a:endParaRPr lang="tr-TR" u="sng" dirty="0" smtClean="0">
              <a:hlinkClick r:id="rId2"/>
            </a:endParaRPr>
          </a:p>
          <a:p>
            <a:endParaRPr lang="tr-TR" dirty="0"/>
          </a:p>
        </p:txBody>
      </p:sp>
      <p:pic>
        <p:nvPicPr>
          <p:cNvPr id="4" name="Picture 1" descr="C:\Users\lenovo\Documents\thumbnai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0"/>
            <a:ext cx="2285984" cy="200024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78" y="214289"/>
            <a:ext cx="1838008" cy="18599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786213"/>
          </a:xfrm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Başlık:</a:t>
            </a:r>
            <a:endParaRPr lang="tr-TR" dirty="0" smtClean="0"/>
          </a:p>
          <a:p>
            <a:r>
              <a:rPr lang="tr-TR" dirty="0" smtClean="0"/>
              <a:t>Bilimsel çalışmanın başlığı çalışmanın  konusu ve yöntemi hakkında bilgi veren kısa, </a:t>
            </a:r>
            <a:r>
              <a:rPr lang="tr-TR" dirty="0" smtClean="0"/>
              <a:t>öz, bilgilendirici ve benzersiz olmalıdır.</a:t>
            </a:r>
          </a:p>
          <a:p>
            <a:r>
              <a:rPr lang="tr-TR" dirty="0" smtClean="0"/>
              <a:t>Okuyucu başlığı okuduğunda çalışma hakkında bilgi edinmelidir.</a:t>
            </a:r>
            <a:r>
              <a:rPr lang="tr-TR" dirty="0" smtClean="0"/>
              <a:t> </a:t>
            </a:r>
            <a:endParaRPr lang="tr-TR" dirty="0" smtClean="0"/>
          </a:p>
          <a:p>
            <a:r>
              <a:rPr lang="tr-TR" dirty="0" smtClean="0"/>
              <a:t>Başlık </a:t>
            </a:r>
            <a:r>
              <a:rPr lang="tr-TR" dirty="0" smtClean="0"/>
              <a:t>bir çalışmanın vitrinidir.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4" name="Picture 1" descr="C:\Users\lenovo\Documents\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2285984" cy="200024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0"/>
            <a:ext cx="1623694" cy="1857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Başlıkta ortalama </a:t>
            </a:r>
            <a:r>
              <a:rPr lang="tr-TR" b="1" dirty="0" smtClean="0"/>
              <a:t>10-15 kelime </a:t>
            </a:r>
            <a:r>
              <a:rPr lang="tr-TR" dirty="0" smtClean="0"/>
              <a:t>kullanılmalıdır</a:t>
            </a:r>
            <a:endParaRPr lang="tr-TR" dirty="0"/>
          </a:p>
          <a:p>
            <a:pPr>
              <a:buNone/>
            </a:pPr>
            <a:r>
              <a:rPr lang="tr-TR" b="1" dirty="0" smtClean="0"/>
              <a:t>Başlıkta kullanılmaması gerekenler:</a:t>
            </a:r>
          </a:p>
          <a:p>
            <a:r>
              <a:rPr lang="tr-TR" dirty="0"/>
              <a:t>K</a:t>
            </a:r>
            <a:r>
              <a:rPr lang="tr-TR" dirty="0" smtClean="0"/>
              <a:t>ısaltma</a:t>
            </a:r>
          </a:p>
          <a:p>
            <a:r>
              <a:rPr lang="tr-TR" dirty="0"/>
              <a:t>K</a:t>
            </a:r>
            <a:r>
              <a:rPr lang="tr-TR" dirty="0" smtClean="0"/>
              <a:t>imyasal formül</a:t>
            </a:r>
          </a:p>
          <a:p>
            <a:r>
              <a:rPr lang="tr-TR" dirty="0" smtClean="0"/>
              <a:t>Patent İsmi</a:t>
            </a:r>
          </a:p>
          <a:p>
            <a:r>
              <a:rPr lang="tr-TR" dirty="0" smtClean="0"/>
              <a:t>Eski Terimler</a:t>
            </a:r>
            <a:endParaRPr lang="tr-TR" dirty="0"/>
          </a:p>
        </p:txBody>
      </p:sp>
      <p:pic>
        <p:nvPicPr>
          <p:cNvPr id="4" name="Picture 1" descr="C:\Users\lenovo\Documents\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2285984" cy="200024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483" y="0"/>
            <a:ext cx="1835483" cy="1857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tr-TR" dirty="0" smtClean="0"/>
              <a:t>Başlık </a:t>
            </a:r>
            <a:r>
              <a:rPr lang="tr-TR" b="1" dirty="0" smtClean="0"/>
              <a:t>gereksiz kelimeler </a:t>
            </a:r>
            <a:r>
              <a:rPr lang="tr-TR" dirty="0" smtClean="0"/>
              <a:t>içermemelidir. 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Örnek (.. üzerine çalışmalar / .. üzerine araştırma / ..üzerine gözlemler) gibi…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/>
              <a:t>K</a:t>
            </a:r>
            <a:r>
              <a:rPr lang="tr-TR" dirty="0" smtClean="0"/>
              <a:t>ısa başlık olmalı ama çok </a:t>
            </a:r>
            <a:r>
              <a:rPr lang="tr-TR" b="1" dirty="0" smtClean="0"/>
              <a:t>genel</a:t>
            </a:r>
            <a:r>
              <a:rPr lang="tr-TR" dirty="0" smtClean="0"/>
              <a:t> olmamalıdır. Örnek; antibiyotik kullanımının bakteriler üzerine etkisi gibi…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Picture 1" descr="C:\Users\lenovo\Documents\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2285984" cy="200024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0"/>
            <a:ext cx="1785950" cy="1807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tr-TR" b="1" dirty="0" smtClean="0"/>
              <a:t>Açıklayıcı-nötr başlık: </a:t>
            </a:r>
            <a:endParaRPr lang="tr-TR" b="1" dirty="0" smtClean="0"/>
          </a:p>
          <a:p>
            <a:r>
              <a:rPr lang="tr-TR" dirty="0" smtClean="0"/>
              <a:t>Bu </a:t>
            </a:r>
            <a:r>
              <a:rPr lang="tr-TR" dirty="0" smtClean="0"/>
              <a:t>başlık türü, araştırma temasının temel unsurlarını içerir. Bu unsurlar; </a:t>
            </a:r>
            <a:r>
              <a:rPr lang="tr-TR" dirty="0" smtClean="0"/>
              <a:t>katılımcılar</a:t>
            </a:r>
            <a:r>
              <a:rPr lang="tr-TR" dirty="0" smtClean="0"/>
              <a:t>, tasarım, müdahaleler, karşılaştırmalar, vaka-kontrol grubu ve sonuçlardır</a:t>
            </a:r>
            <a:r>
              <a:rPr lang="tr-TR" dirty="0" smtClean="0"/>
              <a:t>. </a:t>
            </a:r>
            <a:r>
              <a:rPr lang="tr-TR" b="1" dirty="0" smtClean="0"/>
              <a:t>Tercih edilen başlık tipidir.</a:t>
            </a:r>
          </a:p>
          <a:p>
            <a:r>
              <a:rPr lang="tr-TR" dirty="0" smtClean="0"/>
              <a:t>Örnek:</a:t>
            </a:r>
          </a:p>
          <a:p>
            <a:r>
              <a:rPr lang="tr-TR" dirty="0" smtClean="0"/>
              <a:t>Tip 2 Diyabeti </a:t>
            </a:r>
            <a:r>
              <a:rPr lang="tr-TR" smtClean="0"/>
              <a:t>Olan Kadınlarda Vücut </a:t>
            </a:r>
            <a:r>
              <a:rPr lang="tr-TR" dirty="0" smtClean="0"/>
              <a:t>Kütle İndeksinin Serum </a:t>
            </a:r>
            <a:r>
              <a:rPr lang="tr-TR" dirty="0" err="1" smtClean="0"/>
              <a:t>Endocan</a:t>
            </a:r>
            <a:r>
              <a:rPr lang="tr-TR" dirty="0" smtClean="0"/>
              <a:t> Düzeylerine Etkisi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0"/>
            <a:ext cx="1785950" cy="1807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C:\Users\lenovo\Documents\thumbna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2285984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  <a:ln w="57150"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Çalışma </a:t>
            </a:r>
            <a:r>
              <a:rPr lang="tr-TR" dirty="0" smtClean="0"/>
              <a:t>tasarımının (</a:t>
            </a:r>
            <a:r>
              <a:rPr lang="tr-TR" dirty="0" err="1" smtClean="0"/>
              <a:t>Randomize</a:t>
            </a:r>
            <a:r>
              <a:rPr lang="tr-TR" dirty="0" smtClean="0"/>
              <a:t> Kontrollü Çalışma, Nitel Çalışma vb.) başlığa dahil </a:t>
            </a:r>
            <a:r>
              <a:rPr lang="tr-TR" dirty="0" smtClean="0"/>
              <a:t>edildiği durumlarda </a:t>
            </a:r>
            <a:r>
              <a:rPr lang="tr-TR" dirty="0" smtClean="0"/>
              <a:t>ana başlıktan hemen sonra (iki nokta üst üste kullanılarak) yerleştirilebilir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Örnek:  </a:t>
            </a:r>
          </a:p>
          <a:p>
            <a:r>
              <a:rPr lang="tr-TR" dirty="0" err="1" smtClean="0"/>
              <a:t>Gestasyonel</a:t>
            </a:r>
            <a:r>
              <a:rPr lang="tr-TR" dirty="0" smtClean="0"/>
              <a:t> </a:t>
            </a:r>
            <a:r>
              <a:rPr lang="tr-TR" dirty="0" smtClean="0"/>
              <a:t>Diyabetli </a:t>
            </a:r>
            <a:r>
              <a:rPr lang="tr-TR" dirty="0" smtClean="0"/>
              <a:t>Gebelerde </a:t>
            </a:r>
            <a:r>
              <a:rPr lang="tr-TR" dirty="0" err="1" smtClean="0"/>
              <a:t>Metf</a:t>
            </a:r>
            <a:r>
              <a:rPr lang="tr-TR" dirty="0" err="1" smtClean="0"/>
              <a:t>ormin</a:t>
            </a:r>
            <a:r>
              <a:rPr lang="tr-TR" dirty="0" smtClean="0"/>
              <a:t> Tedavisinin </a:t>
            </a:r>
            <a:r>
              <a:rPr lang="tr-TR" dirty="0" err="1" smtClean="0"/>
              <a:t>Fe</a:t>
            </a:r>
            <a:r>
              <a:rPr lang="tr-TR" dirty="0" err="1" smtClean="0"/>
              <a:t>tal</a:t>
            </a:r>
            <a:r>
              <a:rPr lang="tr-TR" dirty="0" smtClean="0"/>
              <a:t> Doğum Ağırlığına Etkisi: </a:t>
            </a:r>
            <a:r>
              <a:rPr lang="tr-TR" dirty="0" err="1" smtClean="0"/>
              <a:t>Randomize</a:t>
            </a:r>
            <a:r>
              <a:rPr lang="tr-TR" dirty="0" smtClean="0"/>
              <a:t> Kontrollü Çalışma</a:t>
            </a:r>
          </a:p>
          <a:p>
            <a:endParaRPr lang="tr-TR" dirty="0"/>
          </a:p>
        </p:txBody>
      </p:sp>
      <p:pic>
        <p:nvPicPr>
          <p:cNvPr id="5" name="Picture 1" descr="C:\Users\lenovo\Documents\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2285984" cy="2000240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0"/>
            <a:ext cx="1785950" cy="1807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r-TR" b="1" dirty="0" smtClean="0"/>
              <a:t>Bildirimsel Başlık</a:t>
            </a:r>
          </a:p>
          <a:p>
            <a:r>
              <a:rPr lang="tr-TR" dirty="0" smtClean="0"/>
              <a:t>Çalışmanın </a:t>
            </a:r>
            <a:r>
              <a:rPr lang="tr-TR" dirty="0" err="1" smtClean="0"/>
              <a:t>sonucunuda</a:t>
            </a:r>
            <a:r>
              <a:rPr lang="tr-TR" dirty="0" smtClean="0"/>
              <a:t> içeren başlık tipidir. 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D Vitamini Eksikliği Doğumun Birinci Evresini Kısaltır</a:t>
            </a:r>
            <a:endParaRPr lang="tr-TR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0"/>
            <a:ext cx="1785950" cy="1807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C:\Users\lenovo\Documents\thumbna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2285984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71966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r-TR" b="1" dirty="0" smtClean="0"/>
              <a:t>Soru </a:t>
            </a:r>
            <a:r>
              <a:rPr lang="tr-TR" b="1" dirty="0" smtClean="0"/>
              <a:t>Cümlesi İçeren Başlıklar</a:t>
            </a:r>
          </a:p>
          <a:p>
            <a:r>
              <a:rPr lang="tr-TR" dirty="0" smtClean="0"/>
              <a:t>Dikkat çeken, sansasyonel başlıklardır. Daha çok tüm karşıt görüşlerin tartışıldığı derleme yazıları için düşünülebilir.</a:t>
            </a:r>
          </a:p>
          <a:p>
            <a:endParaRPr lang="tr-TR" dirty="0" smtClean="0"/>
          </a:p>
          <a:p>
            <a:r>
              <a:rPr lang="tr-TR" dirty="0" smtClean="0"/>
              <a:t>Örnek: “</a:t>
            </a:r>
            <a:r>
              <a:rPr lang="tr-TR" dirty="0" err="1" smtClean="0"/>
              <a:t>Covid</a:t>
            </a:r>
            <a:r>
              <a:rPr lang="tr-TR" dirty="0" smtClean="0"/>
              <a:t>-19 Aşısı  Kadın Üreme Sağlığında </a:t>
            </a:r>
            <a:r>
              <a:rPr lang="tr-TR" dirty="0" smtClean="0"/>
              <a:t>Tehlike Unsuru Mudur</a:t>
            </a:r>
            <a:r>
              <a:rPr lang="tr-TR" dirty="0" smtClean="0"/>
              <a:t>?”</a:t>
            </a:r>
            <a:endParaRPr lang="tr-TR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0"/>
            <a:ext cx="1785950" cy="1807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C:\Users\lenovo\Documents\thumbna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2285984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3471874"/>
          </a:xfrm>
          <a:ln w="5715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Anahtar Kelimeler:</a:t>
            </a:r>
          </a:p>
          <a:p>
            <a:r>
              <a:rPr lang="tr-TR" dirty="0" smtClean="0"/>
              <a:t>Anahtar kelimeler benzer konuda araştırma yapacak kişilerin çevrimiçi sitelerden araştırmaya ulaşabilmeleri için oldukça </a:t>
            </a:r>
            <a:r>
              <a:rPr lang="tr-TR" dirty="0" smtClean="0"/>
              <a:t>önemlidir.</a:t>
            </a:r>
            <a:endParaRPr lang="tr-TR" dirty="0"/>
          </a:p>
          <a:p>
            <a:r>
              <a:rPr lang="tr-TR" dirty="0" smtClean="0"/>
              <a:t>Dergi web siteleri, elektronik veritabanları ve arama motorları, arama sırasında belirli bir konudaki makaleye erişebilmek için arama sırasında çalışmayı yansıtacak anahtar kelimeler kullanır.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Picture 1" descr="C:\Users\lenovo\Documents\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2285984" cy="2000240"/>
          </a:xfrm>
          <a:prstGeom prst="rect">
            <a:avLst/>
          </a:prstGeom>
          <a:noFill/>
        </p:spPr>
      </p:pic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5E1E5E08-7EC0-C224-2E24-64943E805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0"/>
            <a:ext cx="1785950" cy="1807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374</Words>
  <Application>Microsoft Office PowerPoint</Application>
  <PresentationFormat>Ekran Gösterisi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  Bilimsel Çalışmalarda  Başlık ve Anahtar Kelimeler 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Bilimsel Çalışmalarda  Başlık ve Anahtar Kelimeler  </dc:title>
  <dc:creator>lenovo</dc:creator>
  <cp:lastModifiedBy>lenovo</cp:lastModifiedBy>
  <cp:revision>4</cp:revision>
  <dcterms:created xsi:type="dcterms:W3CDTF">2023-02-11T15:12:16Z</dcterms:created>
  <dcterms:modified xsi:type="dcterms:W3CDTF">2023-02-11T18:23:11Z</dcterms:modified>
</cp:coreProperties>
</file>